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9"/>
  </p:notesMasterIdLst>
  <p:handoutMasterIdLst>
    <p:handoutMasterId r:id="rId10"/>
  </p:handoutMasterIdLst>
  <p:sldIdLst>
    <p:sldId id="299" r:id="rId2"/>
    <p:sldId id="840" r:id="rId3"/>
    <p:sldId id="843" r:id="rId4"/>
    <p:sldId id="826" r:id="rId5"/>
    <p:sldId id="768" r:id="rId6"/>
    <p:sldId id="847" r:id="rId7"/>
    <p:sldId id="308" r:id="rId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D5F6719-5CBB-4DF0-897F-38AB4F3E83D2}">
          <p14:sldIdLst>
            <p14:sldId id="299"/>
            <p14:sldId id="840"/>
            <p14:sldId id="843"/>
            <p14:sldId id="826"/>
            <p14:sldId id="768"/>
            <p14:sldId id="84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F0"/>
    <a:srgbClr val="9B9B9B"/>
    <a:srgbClr val="0075A4"/>
    <a:srgbClr val="C3C341"/>
    <a:srgbClr val="78B428"/>
    <a:srgbClr val="FECB00"/>
    <a:srgbClr val="DC911B"/>
    <a:srgbClr val="B02300"/>
    <a:srgbClr val="23506E"/>
    <a:srgbClr val="3C64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91150" autoAdjust="0"/>
  </p:normalViewPr>
  <p:slideViewPr>
    <p:cSldViewPr showGuides="1">
      <p:cViewPr varScale="1">
        <p:scale>
          <a:sx n="78" d="100"/>
          <a:sy n="78" d="100"/>
        </p:scale>
        <p:origin x="1123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7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4CD59-B092-46B3-A841-1AEA58CD83DD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8A9D3-F17F-46B6-8CD3-9DBDB849D25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862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FB863CD-E841-4B61-8820-2DE81D9F77CB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6968D5-5F11-454C-9AFE-63FF9B5D8D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1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500 km zw. Hamburg</a:t>
            </a:r>
            <a:r>
              <a:rPr lang="de-DE" baseline="0" dirty="0" smtClean="0"/>
              <a:t> – Hannover</a:t>
            </a:r>
          </a:p>
          <a:p>
            <a:r>
              <a:rPr lang="de-DE" baseline="0" dirty="0" smtClean="0"/>
              <a:t>4. </a:t>
            </a:r>
            <a:r>
              <a:rPr lang="de-DE" baseline="0" dirty="0" err="1" smtClean="0"/>
              <a:t>Mio</a:t>
            </a:r>
            <a:r>
              <a:rPr lang="de-DE" baseline="0" dirty="0" smtClean="0"/>
              <a:t> t / 500.000 m = 8 t/</a:t>
            </a:r>
            <a:r>
              <a:rPr lang="de-DE" baseline="0" dirty="0" err="1" smtClean="0"/>
              <a:t>lfd</a:t>
            </a:r>
            <a:r>
              <a:rPr lang="de-DE" baseline="0" dirty="0" smtClean="0"/>
              <a:t> m</a:t>
            </a:r>
          </a:p>
          <a:p>
            <a:r>
              <a:rPr lang="de-DE" baseline="0" dirty="0" smtClean="0"/>
              <a:t>X 1,56 m³/t </a:t>
            </a:r>
            <a:r>
              <a:rPr lang="de-DE" baseline="0" dirty="0" smtClean="0">
                <a:sym typeface="Wingdings" panose="05000000000000000000" pitchFamily="2" charset="2"/>
              </a:rPr>
              <a:t> 12,5 m³/</a:t>
            </a:r>
            <a:r>
              <a:rPr lang="de-DE" baseline="0" dirty="0" err="1" smtClean="0">
                <a:sym typeface="Wingdings" panose="05000000000000000000" pitchFamily="2" charset="2"/>
              </a:rPr>
              <a:t>lfd</a:t>
            </a:r>
            <a:r>
              <a:rPr lang="de-DE" baseline="0" dirty="0" smtClean="0">
                <a:sym typeface="Wingdings" panose="05000000000000000000" pitchFamily="2" charset="2"/>
              </a:rPr>
              <a:t> m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Dreiecksmiete: Fuß = 6 m; Höhe = 4 m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(6m x 4m)/2  24m²/2 = 12m² pro </a:t>
            </a:r>
            <a:r>
              <a:rPr lang="de-DE" baseline="0" dirty="0" err="1" smtClean="0">
                <a:sym typeface="Wingdings" panose="05000000000000000000" pitchFamily="2" charset="2"/>
              </a:rPr>
              <a:t>lfdm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68D5-5F11-454C-9AFE-63FF9B5D8D2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94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68D5-5F11-454C-9AFE-63FF9B5D8D2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12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68D5-5F11-454C-9AFE-63FF9B5D8D2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72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360000"/>
            <a:ext cx="8388000" cy="9087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000"/>
              </a:lnSpc>
              <a:defRPr sz="3000">
                <a:solidFill>
                  <a:srgbClr val="00ACF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70" y="5774821"/>
            <a:ext cx="2095200" cy="9237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200"/>
            <a:ext cx="9144000" cy="37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3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Tabelle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950800"/>
            <a:ext cx="8496300" cy="165476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080"/>
              </a:lnSpc>
              <a:buNone/>
              <a:defRPr sz="900">
                <a:solidFill>
                  <a:srgbClr val="9B9B9B"/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4"/>
          </p:nvPr>
        </p:nvSpPr>
        <p:spPr>
          <a:xfrm>
            <a:off x="360000" y="1375200"/>
            <a:ext cx="8424000" cy="43211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5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Tabelle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950800"/>
            <a:ext cx="8496300" cy="165476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080"/>
              </a:lnSpc>
              <a:buNone/>
              <a:defRPr sz="900">
                <a:solidFill>
                  <a:srgbClr val="9B9B9B"/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4"/>
          </p:nvPr>
        </p:nvSpPr>
        <p:spPr>
          <a:xfrm>
            <a:off x="360000" y="1375200"/>
            <a:ext cx="8424000" cy="43211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7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lauf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Ablaufschema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783083" y="1375200"/>
            <a:ext cx="2714400" cy="450000"/>
          </a:xfrm>
          <a:ln w="19050">
            <a:solidFill>
              <a:srgbClr val="00ACF0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de-DE" dirty="0"/>
              <a:t>Bezeichnung 1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8504" y="1375200"/>
            <a:ext cx="2714400" cy="450000"/>
          </a:xfrm>
          <a:ln w="19050">
            <a:solidFill>
              <a:srgbClr val="78B428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de-DE" dirty="0"/>
              <a:t>Bezeichnung 2</a:t>
            </a:r>
          </a:p>
        </p:txBody>
      </p:sp>
      <p:sp>
        <p:nvSpPr>
          <p:cNvPr id="10" name="Pfeil nach unten 9"/>
          <p:cNvSpPr>
            <a:spLocks/>
          </p:cNvSpPr>
          <p:nvPr/>
        </p:nvSpPr>
        <p:spPr>
          <a:xfrm>
            <a:off x="2979414" y="1936239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>
            <a:spLocks/>
          </p:cNvSpPr>
          <p:nvPr/>
        </p:nvSpPr>
        <p:spPr>
          <a:xfrm>
            <a:off x="5859960" y="1936239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782000" y="2465247"/>
            <a:ext cx="5544000" cy="450000"/>
          </a:xfrm>
          <a:ln w="19050">
            <a:solidFill>
              <a:srgbClr val="9B9B9B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de-DE" dirty="0"/>
              <a:t>Bezeichnung 3</a:t>
            </a:r>
          </a:p>
        </p:txBody>
      </p:sp>
      <p:sp>
        <p:nvSpPr>
          <p:cNvPr id="15" name="Pfeil nach unten 14"/>
          <p:cNvSpPr>
            <a:spLocks/>
          </p:cNvSpPr>
          <p:nvPr/>
        </p:nvSpPr>
        <p:spPr>
          <a:xfrm>
            <a:off x="4428000" y="3033069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95692" y="3553695"/>
            <a:ext cx="2714400" cy="450000"/>
          </a:xfrm>
          <a:ln w="19050">
            <a:solidFill>
              <a:srgbClr val="DC911B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de-DE" dirty="0"/>
              <a:t>Bezeichnung 4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251113" y="3553695"/>
            <a:ext cx="2714400" cy="450000"/>
          </a:xfrm>
          <a:ln w="19050">
            <a:solidFill>
              <a:srgbClr val="FECB00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de-DE" dirty="0"/>
              <a:t>Bezeichnung 5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23021" y="3553695"/>
            <a:ext cx="2714400" cy="450000"/>
          </a:xfrm>
          <a:ln w="19050">
            <a:solidFill>
              <a:srgbClr val="8C5096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de-DE" dirty="0"/>
              <a:t>Bezeichnung 6</a:t>
            </a:r>
          </a:p>
        </p:txBody>
      </p:sp>
      <p:sp>
        <p:nvSpPr>
          <p:cNvPr id="19" name="Pfeil nach unten 18"/>
          <p:cNvSpPr>
            <a:spLocks/>
          </p:cNvSpPr>
          <p:nvPr/>
        </p:nvSpPr>
        <p:spPr>
          <a:xfrm>
            <a:off x="7092315" y="3033069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>
            <a:spLocks/>
          </p:cNvSpPr>
          <p:nvPr/>
        </p:nvSpPr>
        <p:spPr>
          <a:xfrm>
            <a:off x="1691640" y="3033069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>
            <a:spLocks/>
          </p:cNvSpPr>
          <p:nvPr/>
        </p:nvSpPr>
        <p:spPr>
          <a:xfrm>
            <a:off x="943839" y="4146387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unten 21"/>
          <p:cNvSpPr>
            <a:spLocks/>
          </p:cNvSpPr>
          <p:nvPr/>
        </p:nvSpPr>
        <p:spPr>
          <a:xfrm>
            <a:off x="2350953" y="4150936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>
            <a:spLocks/>
          </p:cNvSpPr>
          <p:nvPr/>
        </p:nvSpPr>
        <p:spPr>
          <a:xfrm>
            <a:off x="3749382" y="4141838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>
            <a:spLocks/>
          </p:cNvSpPr>
          <p:nvPr/>
        </p:nvSpPr>
        <p:spPr>
          <a:xfrm>
            <a:off x="5211915" y="4146387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unten 24"/>
          <p:cNvSpPr>
            <a:spLocks/>
          </p:cNvSpPr>
          <p:nvPr/>
        </p:nvSpPr>
        <p:spPr>
          <a:xfrm>
            <a:off x="6587140" y="4137289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unten 25"/>
          <p:cNvSpPr>
            <a:spLocks/>
          </p:cNvSpPr>
          <p:nvPr/>
        </p:nvSpPr>
        <p:spPr>
          <a:xfrm>
            <a:off x="8026948" y="4141838"/>
            <a:ext cx="288000" cy="396000"/>
          </a:xfrm>
          <a:prstGeom prst="downArrow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4851" y="4646692"/>
            <a:ext cx="1278000" cy="450000"/>
          </a:xfrm>
          <a:ln w="19050">
            <a:solidFill>
              <a:srgbClr val="DC911B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baseline="0"/>
            </a:lvl1pPr>
          </a:lstStyle>
          <a:p>
            <a:pPr lvl="0"/>
            <a:r>
              <a:rPr lang="de-DE" dirty="0"/>
              <a:t>Bezeichnung 7</a:t>
            </a:r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857657" y="4646692"/>
            <a:ext cx="1278000" cy="450000"/>
          </a:xfrm>
          <a:ln w="19050">
            <a:solidFill>
              <a:srgbClr val="DC911B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baseline="0"/>
            </a:lvl1pPr>
          </a:lstStyle>
          <a:p>
            <a:pPr lvl="0"/>
            <a:r>
              <a:rPr lang="de-DE" dirty="0"/>
              <a:t>Bezeichnung 8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272052" y="4647753"/>
            <a:ext cx="1278000" cy="450000"/>
          </a:xfrm>
          <a:ln w="28575">
            <a:solidFill>
              <a:srgbClr val="FECB00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baseline="0"/>
            </a:lvl1pPr>
          </a:lstStyle>
          <a:p>
            <a:pPr lvl="0"/>
            <a:r>
              <a:rPr lang="de-DE" dirty="0"/>
              <a:t>Bezeichnung 9</a:t>
            </a:r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04858" y="4647753"/>
            <a:ext cx="1278000" cy="450000"/>
          </a:xfrm>
          <a:ln w="19050">
            <a:solidFill>
              <a:srgbClr val="FECB00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baseline="0"/>
            </a:lvl1pPr>
          </a:lstStyle>
          <a:p>
            <a:pPr lvl="0"/>
            <a:r>
              <a:rPr lang="de-DE" dirty="0"/>
              <a:t>Bezeichnung 10</a:t>
            </a:r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119253" y="4648814"/>
            <a:ext cx="1278000" cy="450000"/>
          </a:xfrm>
          <a:ln w="19050">
            <a:solidFill>
              <a:srgbClr val="8C5096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baseline="0"/>
            </a:lvl1pPr>
          </a:lstStyle>
          <a:p>
            <a:pPr lvl="0"/>
            <a:r>
              <a:rPr lang="de-DE" dirty="0"/>
              <a:t>Bezeichnung 11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7552059" y="4648814"/>
            <a:ext cx="1278000" cy="450000"/>
          </a:xfrm>
          <a:ln w="19050">
            <a:solidFill>
              <a:srgbClr val="8C5096"/>
            </a:solidFill>
          </a:ln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baseline="0"/>
            </a:lvl1pPr>
          </a:lstStyle>
          <a:p>
            <a:pPr lvl="0"/>
            <a:r>
              <a:rPr lang="de-DE" dirty="0"/>
              <a:t>Bezeichnung 12</a:t>
            </a:r>
          </a:p>
        </p:txBody>
      </p:sp>
      <p:cxnSp>
        <p:nvCxnSpPr>
          <p:cNvPr id="47" name="Gerade Verbindung 46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62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93" y="5766508"/>
            <a:ext cx="2095200" cy="92372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0000" y="360000"/>
            <a:ext cx="8641080" cy="925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5A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Vielen Dank</a:t>
            </a:r>
          </a:p>
          <a:p>
            <a:pPr>
              <a:lnSpc>
                <a:spcPts val="3400"/>
              </a:lnSpc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5A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für Ihre Aufmerksamkeit!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360000" y="360000"/>
            <a:ext cx="853254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ACF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Vielen Dank</a:t>
            </a:r>
          </a:p>
          <a:p>
            <a:pPr>
              <a:lnSpc>
                <a:spcPts val="3400"/>
              </a:lnSpc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ACF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für Ihre Aufmerksamkeit!</a:t>
            </a:r>
            <a:endParaRPr lang="de-DE" dirty="0">
              <a:solidFill>
                <a:srgbClr val="00ACF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200"/>
            <a:ext cx="9144000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7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716820" y="6339763"/>
            <a:ext cx="6336704" cy="365125"/>
          </a:xfrm>
        </p:spPr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60000" y="1375199"/>
            <a:ext cx="8424000" cy="432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229600" cy="90876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defRPr sz="2400"/>
            </a:lvl1pPr>
          </a:lstStyle>
          <a:p>
            <a:pPr lvl="0"/>
            <a:r>
              <a:rPr lang="de-DE" dirty="0" smtClean="0"/>
              <a:t>Textchart mit Bild, Headline 1. Zeile</a:t>
            </a:r>
            <a:br>
              <a:rPr lang="de-DE" dirty="0" smtClean="0"/>
            </a:br>
            <a:r>
              <a:rPr lang="de-DE" dirty="0" smtClean="0"/>
              <a:t>Headline 2. Zeile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6356389"/>
            <a:ext cx="369912" cy="365125"/>
          </a:xfrm>
        </p:spPr>
        <p:txBody>
          <a:bodyPr/>
          <a:lstStyle>
            <a:lvl1pPr>
              <a:defRPr i="0"/>
            </a:lvl1pPr>
          </a:lstStyle>
          <a:p>
            <a:fld id="{4C5C55C6-F744-4663-BAE3-3DBF8E925AC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4" name="Gerade Verbindung 13"/>
          <p:cNvCxnSpPr/>
          <p:nvPr/>
        </p:nvCxnSpPr>
        <p:spPr>
          <a:xfrm>
            <a:off x="365093" y="2088355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65093" y="2719801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65093" y="3354355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65093" y="3988909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65093" y="4623463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361031" y="360000"/>
            <a:ext cx="8229600" cy="82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375200"/>
            <a:ext cx="8640763" cy="4319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tabLst>
                <a:tab pos="8429625" algn="r"/>
              </a:tabLst>
              <a:defRPr sz="1800">
                <a:solidFill>
                  <a:srgbClr val="00ACF0"/>
                </a:solidFill>
              </a:defRPr>
            </a:lvl1pPr>
          </a:lstStyle>
          <a:p>
            <a:pPr lvl="0"/>
            <a:r>
              <a:rPr lang="de-DE" dirty="0"/>
              <a:t>Headline A	XX</a:t>
            </a:r>
          </a:p>
          <a:p>
            <a:pPr lvl="0"/>
            <a:r>
              <a:rPr lang="de-DE" dirty="0"/>
              <a:t>Headline B	XX</a:t>
            </a:r>
          </a:p>
          <a:p>
            <a:pPr lvl="0"/>
            <a:r>
              <a:rPr lang="de-DE" dirty="0"/>
              <a:t>Headline C	XX</a:t>
            </a:r>
          </a:p>
          <a:p>
            <a:pPr lvl="0"/>
            <a:r>
              <a:rPr lang="de-DE" dirty="0"/>
              <a:t>Headline D	XX</a:t>
            </a:r>
          </a:p>
          <a:p>
            <a:pPr lvl="0"/>
            <a:r>
              <a:rPr lang="de-DE" dirty="0"/>
              <a:t>Headline E	XX</a:t>
            </a:r>
          </a:p>
          <a:p>
            <a:pPr lvl="0"/>
            <a:r>
              <a:rPr lang="de-DE" dirty="0"/>
              <a:t>Headline F	XX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363600" y="6115426"/>
            <a:ext cx="8496944" cy="0"/>
          </a:xfrm>
          <a:prstGeom prst="line">
            <a:avLst/>
          </a:prstGeom>
          <a:ln w="3175">
            <a:solidFill>
              <a:srgbClr val="0075A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716820" y="6339763"/>
            <a:ext cx="6336704" cy="365125"/>
          </a:xfrm>
        </p:spPr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363600" y="6115426"/>
            <a:ext cx="8496944" cy="0"/>
          </a:xfrm>
          <a:prstGeom prst="line">
            <a:avLst/>
          </a:prstGeom>
          <a:ln w="3175">
            <a:solidFill>
              <a:srgbClr val="0075A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9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ma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0"/>
            <a:ext cx="4067944" cy="499534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0"/>
            <a:ext cx="4067944" cy="4995344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360000" y="2833200"/>
            <a:ext cx="6292800" cy="3117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000"/>
              </a:lnSpc>
              <a:defRPr sz="3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0"/>
            <a:ext cx="4067944" cy="4995344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4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716820" y="6339763"/>
            <a:ext cx="6336704" cy="365125"/>
          </a:xfrm>
        </p:spPr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60472" cy="90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defRPr sz="2400"/>
            </a:lvl1pPr>
          </a:lstStyle>
          <a:p>
            <a:pPr lvl="0"/>
            <a:r>
              <a:rPr lang="de-DE" dirty="0"/>
              <a:t>Textchart, Headline 1. Zeile</a:t>
            </a:r>
            <a:br>
              <a:rPr lang="de-DE" dirty="0"/>
            </a:br>
            <a:r>
              <a:rPr lang="de-DE" dirty="0"/>
              <a:t>Headline 2. Zeile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375200"/>
            <a:ext cx="8425184" cy="3587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err="1"/>
              <a:t>Subline</a:t>
            </a:r>
            <a:r>
              <a:rPr lang="de-DE" dirty="0"/>
              <a:t> A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772816"/>
            <a:ext cx="8425184" cy="3587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2564904"/>
            <a:ext cx="8425184" cy="3587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err="1"/>
              <a:t>Subline</a:t>
            </a:r>
            <a:r>
              <a:rPr lang="de-DE" dirty="0"/>
              <a:t> B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360000" y="2997200"/>
            <a:ext cx="8424862" cy="3024188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defRPr sz="1800"/>
            </a:lvl1pPr>
            <a:lvl2pPr marL="360000" indent="-180000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SzPct val="111000"/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8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716820" y="6339763"/>
            <a:ext cx="6336704" cy="365125"/>
          </a:xfrm>
        </p:spPr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60000" y="1375199"/>
            <a:ext cx="8424000" cy="432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229600" cy="90876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defRPr sz="2400"/>
            </a:lvl1pPr>
          </a:lstStyle>
          <a:p>
            <a:pPr lvl="0"/>
            <a:r>
              <a:rPr lang="de-DE" dirty="0"/>
              <a:t>Textchart mit Bild, Headline 1. Zeile</a:t>
            </a:r>
            <a:br>
              <a:rPr lang="de-DE" dirty="0"/>
            </a:br>
            <a:r>
              <a:rPr lang="de-DE" dirty="0"/>
              <a:t>Headline 2. Zeile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46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Aufzählung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388464" cy="907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defRPr sz="2400"/>
            </a:lvl1pPr>
          </a:lstStyle>
          <a:p>
            <a:pPr lvl="0"/>
            <a:r>
              <a:rPr lang="de-DE" dirty="0"/>
              <a:t>Textchart mit Bild, Headline 1. Zeile</a:t>
            </a:r>
            <a:br>
              <a:rPr lang="de-DE" dirty="0"/>
            </a:br>
            <a:r>
              <a:rPr lang="de-DE" dirty="0"/>
              <a:t>Headline 2. Zeile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59999" y="1375199"/>
            <a:ext cx="4140000" cy="432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43438" y="1375200"/>
            <a:ext cx="4105275" cy="43195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0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ng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Ringdiagramme (Kreisgrafiken)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360000" y="1375200"/>
            <a:ext cx="8281988" cy="4321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952313"/>
            <a:ext cx="8496300" cy="165476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080"/>
              </a:lnSpc>
              <a:buNone/>
              <a:defRPr sz="900">
                <a:solidFill>
                  <a:srgbClr val="9B9B9B"/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7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i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Liniendiagramme (Balkendiagramme)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360000" y="1375200"/>
            <a:ext cx="8281988" cy="4321175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 rot="-5400000">
            <a:off x="6604675" y="3307210"/>
            <a:ext cx="4428609" cy="351647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080"/>
              </a:lnSpc>
              <a:buNone/>
              <a:defRPr sz="900">
                <a:solidFill>
                  <a:srgbClr val="9B9B9B"/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06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lken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Balkendiagramme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360000" y="1375200"/>
            <a:ext cx="8281988" cy="4321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 rot="-5400000">
            <a:off x="6604675" y="3307210"/>
            <a:ext cx="4428609" cy="351647"/>
          </a:xfrm>
        </p:spPr>
        <p:txBody>
          <a:bodyPr>
            <a:noAutofit/>
          </a:bodyPr>
          <a:lstStyle>
            <a:lvl1pPr marL="0" indent="0">
              <a:lnSpc>
                <a:spcPts val="1080"/>
              </a:lnSpc>
              <a:buNone/>
              <a:defRPr sz="900">
                <a:solidFill>
                  <a:srgbClr val="9B9B9B"/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60000" y="6120000"/>
            <a:ext cx="8496944" cy="0"/>
          </a:xfrm>
          <a:prstGeom prst="line">
            <a:avLst/>
          </a:prstGeom>
          <a:ln w="3175">
            <a:solidFill>
              <a:srgbClr val="78B42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5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6820" y="6339763"/>
            <a:ext cx="6336704" cy="365125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800"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04" y="6348076"/>
            <a:ext cx="36991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rgbClr val="0070C0"/>
                </a:solidFill>
              </a:defRPr>
            </a:lvl1pPr>
          </a:lstStyle>
          <a:p>
            <a:fld id="{4C5C55C6-F744-4663-BAE3-3DBF8E925AC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63759"/>
            <a:ext cx="1258824" cy="4328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63759"/>
            <a:ext cx="1258824" cy="43281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229600" cy="82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375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63759"/>
            <a:ext cx="1258824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7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721" r:id="rId14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ts val="0"/>
        </a:spcBef>
        <a:buNone/>
        <a:defRPr sz="2400" b="1" kern="1200" baseline="0">
          <a:solidFill>
            <a:srgbClr val="00ACF0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lnSpc>
          <a:spcPts val="25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500"/>
        </a:lnSpc>
        <a:spcBef>
          <a:spcPts val="0"/>
        </a:spcBef>
        <a:buClr>
          <a:schemeClr val="accent2"/>
        </a:buClr>
        <a:buSzPct val="111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500"/>
        </a:lnSpc>
        <a:spcBef>
          <a:spcPts val="0"/>
        </a:spcBef>
        <a:buClr>
          <a:schemeClr val="accent2"/>
        </a:buClr>
        <a:buSzPct val="133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2500"/>
        </a:lnSpc>
        <a:spcBef>
          <a:spcPts val="0"/>
        </a:spcBef>
        <a:buClr>
          <a:schemeClr val="accent2"/>
        </a:buClr>
        <a:buSzPct val="133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2500"/>
        </a:lnSpc>
        <a:spcBef>
          <a:spcPts val="0"/>
        </a:spcBef>
        <a:buClr>
          <a:schemeClr val="accent2"/>
        </a:buClr>
        <a:buSzPct val="133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/>
              <a:t>Die Bedeutung der Kreislaufwirtschaft für den Strukturwandel im Rheinischen Revier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5292416"/>
            <a:ext cx="673228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solidFill>
                  <a:srgbClr val="00ACF0"/>
                </a:solidFill>
              </a:rPr>
              <a:t>Forschungszentrum Jülich + Zivilgesellschaftlicher Koordinierungskreis Strukturwandel</a:t>
            </a:r>
            <a:endParaRPr lang="de-DE" dirty="0">
              <a:solidFill>
                <a:srgbClr val="00ACF0"/>
              </a:solidFill>
            </a:endParaRPr>
          </a:p>
          <a:p>
            <a:pPr>
              <a:lnSpc>
                <a:spcPts val="2800"/>
              </a:lnSpc>
            </a:pPr>
            <a:r>
              <a:rPr lang="de-DE" dirty="0" smtClean="0">
                <a:solidFill>
                  <a:srgbClr val="00ACF0"/>
                </a:solidFill>
              </a:rPr>
              <a:t>30.03.2019 Forschungszentrum Jülich GmbH</a:t>
            </a:r>
            <a:endParaRPr lang="de-DE" dirty="0">
              <a:solidFill>
                <a:srgbClr val="00ACF0"/>
              </a:solidFill>
            </a:endParaRPr>
          </a:p>
          <a:p>
            <a:pPr>
              <a:lnSpc>
                <a:spcPts val="2800"/>
              </a:lnSpc>
            </a:pPr>
            <a:r>
              <a:rPr lang="de-DE" dirty="0">
                <a:solidFill>
                  <a:srgbClr val="00ACF0"/>
                </a:solidFill>
              </a:rPr>
              <a:t>Michael Schneider</a:t>
            </a:r>
          </a:p>
        </p:txBody>
      </p:sp>
    </p:spTree>
    <p:extLst>
      <p:ext uri="{BB962C8B-B14F-4D97-AF65-F5344CB8AC3E}">
        <p14:creationId xmlns:p14="http://schemas.microsoft.com/office/powerpoint/2010/main" val="19960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Kompostproduktion in Deutschland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7F6FA0EF-4C4D-4F8F-AAE8-6081C07A87B1}"/>
              </a:ext>
            </a:extLst>
          </p:cNvPr>
          <p:cNvSpPr txBox="1">
            <a:spLocks/>
          </p:cNvSpPr>
          <p:nvPr/>
        </p:nvSpPr>
        <p:spPr>
          <a:xfrm>
            <a:off x="477416" y="1188000"/>
            <a:ext cx="840108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2400" b="1" dirty="0">
                <a:sym typeface="Wingdings" pitchFamily="2" charset="2"/>
              </a:rPr>
              <a:t>4 Mio. Tonnen Kompost</a:t>
            </a:r>
            <a:endParaRPr lang="de-DE" sz="3200" dirty="0"/>
          </a:p>
          <a:p>
            <a:pPr marL="342900" marR="0" lvl="1" indent="-34290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dirty="0"/>
          </a:p>
          <a:p>
            <a:pPr marL="342900" marR="0" lvl="1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~ </a:t>
            </a:r>
            <a:r>
              <a:rPr lang="de-DE" sz="2400" noProof="0" dirty="0">
                <a:sym typeface="Wingdings" pitchFamily="2" charset="2"/>
              </a:rPr>
              <a:t>3.000 km LKW-Schlange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1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de-DE" sz="2400" dirty="0">
                <a:sym typeface="Wingdings" pitchFamily="2" charset="2"/>
              </a:rPr>
              <a:t>  Hamburg – Frankfurt a.M. (6-spurig</a:t>
            </a:r>
            <a:r>
              <a:rPr lang="de-DE" sz="2400" dirty="0" smtClean="0">
                <a:sym typeface="Wingdings" pitchFamily="2" charset="2"/>
              </a:rPr>
              <a:t>!)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7416" y="3140968"/>
            <a:ext cx="7416824" cy="16333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SzPct val="130000"/>
              <a:defRPr/>
            </a:pP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Hamburg – Frankfurt a.M.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ct val="130000"/>
              <a:defRPr/>
            </a:pP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6-spurig,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~ 3.000 km Lkw-Schlange</a:t>
            </a:r>
            <a:endParaRPr lang="de-DE" sz="1400" dirty="0"/>
          </a:p>
          <a:p>
            <a:pPr>
              <a:spcBef>
                <a:spcPts val="1200"/>
              </a:spcBef>
              <a:buClr>
                <a:schemeClr val="tx1"/>
              </a:buClr>
              <a:buSzPct val="130000"/>
              <a:defRPr/>
            </a:pP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Dreiecksmiete: Fuß = 6 m, Höhe = 4 m (</a:t>
            </a:r>
            <a:r>
              <a:rPr lang="de-DE" sz="1400" dirty="0">
                <a:sym typeface="Wingdings" panose="05000000000000000000" pitchFamily="2" charset="2"/>
              </a:rPr>
              <a:t>12 m³ bzw. 8 t pro </a:t>
            </a:r>
            <a:r>
              <a:rPr lang="de-DE" sz="1400" dirty="0" err="1">
                <a:sym typeface="Wingdings" panose="05000000000000000000" pitchFamily="2" charset="2"/>
              </a:rPr>
              <a:t>lfdm</a:t>
            </a:r>
            <a:r>
              <a:rPr lang="de-DE" sz="1400" dirty="0">
                <a:sym typeface="Wingdings" panose="05000000000000000000" pitchFamily="2" charset="2"/>
              </a:rPr>
              <a:t>)</a:t>
            </a:r>
            <a:endParaRPr lang="de-DE" sz="1400" dirty="0"/>
          </a:p>
          <a:p>
            <a:pPr>
              <a:spcBef>
                <a:spcPts val="1200"/>
              </a:spcBef>
              <a:buClr>
                <a:schemeClr val="tx1"/>
              </a:buClr>
              <a:buSzPct val="130000"/>
              <a:defRPr/>
            </a:pP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Bei 10 t/ha*a </a:t>
            </a:r>
            <a:r>
              <a:rPr lang="de-DE" sz="1400" dirty="0">
                <a:sym typeface="Wingdings" panose="05000000000000000000" pitchFamily="2" charset="2"/>
              </a:rPr>
              <a:t> Korridor von 8 km Breite auf 500 km Länge</a:t>
            </a:r>
            <a:r>
              <a:rPr lang="de-DE" sz="1400" dirty="0"/>
              <a:t/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7416" y="4657581"/>
            <a:ext cx="7416824" cy="14487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de-DE" sz="1600" b="1" dirty="0"/>
              <a:t>Wirtschaftsdünger</a:t>
            </a:r>
            <a:endParaRPr lang="de-DE" sz="1400" dirty="0"/>
          </a:p>
          <a:p>
            <a:pPr>
              <a:spcBef>
                <a:spcPts val="1200"/>
              </a:spcBef>
              <a:buClr>
                <a:schemeClr val="tx1"/>
              </a:buClr>
              <a:buSzPct val="130000"/>
              <a:defRPr/>
            </a:pP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200 Mio. t/a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ct val="130000"/>
              <a:defRPr/>
            </a:pP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300-spurig;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150.000 km Traktor-Güllefass-Schlange</a:t>
            </a:r>
            <a:endParaRPr lang="de-DE" sz="1400" dirty="0"/>
          </a:p>
          <a:p>
            <a:pPr marL="273050" indent="-273050">
              <a:spcBef>
                <a:spcPts val="1200"/>
              </a:spcBef>
              <a:buClr>
                <a:schemeClr val="tx1"/>
              </a:buClr>
              <a:buSzPct val="130000"/>
              <a:buFont typeface="Wingdings" pitchFamily="2" charset="2"/>
              <a:buChar char=""/>
              <a:defRPr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900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Biogut</a:t>
            </a:r>
            <a:r>
              <a:rPr lang="de-DE" dirty="0" smtClean="0"/>
              <a:t> Rotte </a:t>
            </a:r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="" xmlns:a16="http://schemas.microsoft.com/office/drawing/2014/main" id="{52080CC0-86B3-4373-BDF7-71610AACDE8A}"/>
              </a:ext>
            </a:extLst>
          </p:cNvPr>
          <p:cNvSpPr txBox="1">
            <a:spLocks/>
          </p:cNvSpPr>
          <p:nvPr/>
        </p:nvSpPr>
        <p:spPr>
          <a:xfrm>
            <a:off x="324172" y="5733256"/>
            <a:ext cx="8496300" cy="365125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SzPct val="111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SzPct val="133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SzPct val="133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SzPct val="133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900" dirty="0">
                <a:solidFill>
                  <a:srgbClr val="9B9B9B"/>
                </a:solidFill>
              </a:rPr>
              <a:t>Quelle: </a:t>
            </a:r>
            <a:r>
              <a:rPr lang="de-DE" sz="900" dirty="0" smtClean="0">
                <a:solidFill>
                  <a:srgbClr val="9B9B9B"/>
                </a:solidFill>
              </a:rPr>
              <a:t>Verband der Humus- und Erdenwirtschaft e.V., </a:t>
            </a:r>
            <a:r>
              <a:rPr lang="de-DE" sz="900" dirty="0" err="1" smtClean="0">
                <a:solidFill>
                  <a:srgbClr val="9B9B9B"/>
                </a:solidFill>
              </a:rPr>
              <a:t>HuMuss</a:t>
            </a:r>
            <a:r>
              <a:rPr lang="de-DE" sz="900" dirty="0" smtClean="0">
                <a:solidFill>
                  <a:srgbClr val="9B9B9B"/>
                </a:solidFill>
              </a:rPr>
              <a:t> Garten Nr.6, 2018</a:t>
            </a:r>
            <a:endParaRPr lang="de-DE" sz="900" dirty="0">
              <a:solidFill>
                <a:srgbClr val="9B9B9B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716820" y="6339763"/>
            <a:ext cx="6336704" cy="365125"/>
          </a:xfrm>
        </p:spPr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88" y="1052736"/>
            <a:ext cx="6503880" cy="48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0" y="762155"/>
            <a:ext cx="5760641" cy="4846253"/>
          </a:xfrm>
        </p:spPr>
      </p:pic>
      <p:sp>
        <p:nvSpPr>
          <p:cNvPr id="7" name="Textplatzhalter 4">
            <a:extLst>
              <a:ext uri="{FF2B5EF4-FFF2-40B4-BE49-F238E27FC236}">
                <a16:creationId xmlns:a16="http://schemas.microsoft.com/office/drawing/2014/main" xmlns="" id="{52080CC0-86B3-4373-BDF7-71610AACDE8A}"/>
              </a:ext>
            </a:extLst>
          </p:cNvPr>
          <p:cNvSpPr txBox="1">
            <a:spLocks/>
          </p:cNvSpPr>
          <p:nvPr/>
        </p:nvSpPr>
        <p:spPr>
          <a:xfrm>
            <a:off x="324172" y="5733256"/>
            <a:ext cx="8496300" cy="365125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SzPct val="111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SzPct val="133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SzPct val="133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SzPct val="133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lang="de-DE" sz="900" dirty="0">
                <a:solidFill>
                  <a:srgbClr val="9B9B9B"/>
                </a:solidFill>
              </a:rPr>
              <a:t>Quelle: </a:t>
            </a:r>
            <a:r>
              <a:rPr lang="de-DE" sz="900" dirty="0" smtClean="0">
                <a:solidFill>
                  <a:srgbClr val="9B9B9B"/>
                </a:solidFill>
              </a:rPr>
              <a:t>agrarheute Heft  August 2018: „Wasser halten mit Kompost“</a:t>
            </a:r>
            <a:endParaRPr lang="de-DE" sz="900" dirty="0">
              <a:solidFill>
                <a:srgbClr val="9B9B9B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23309F22-EE21-4DC6-920A-9E91C3BB4CD9}"/>
              </a:ext>
            </a:extLst>
          </p:cNvPr>
          <p:cNvSpPr txBox="1"/>
          <p:nvPr/>
        </p:nvSpPr>
        <p:spPr>
          <a:xfrm>
            <a:off x="4165572" y="5298765"/>
            <a:ext cx="377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2,6 t C x </a:t>
            </a:r>
            <a:r>
              <a:rPr lang="de-DE" dirty="0">
                <a:solidFill>
                  <a:srgbClr val="FF0000"/>
                </a:solidFill>
              </a:rPr>
              <a:t>3,66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/C = 9,5 t CO</a:t>
            </a:r>
            <a:r>
              <a:rPr lang="de-DE" baseline="-25000" dirty="0"/>
              <a:t>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F5EB9E1F-81BE-4D3E-8B1A-CB7C5BD9FD79}"/>
              </a:ext>
            </a:extLst>
          </p:cNvPr>
          <p:cNvSpPr txBox="1"/>
          <p:nvPr/>
        </p:nvSpPr>
        <p:spPr>
          <a:xfrm>
            <a:off x="5848796" y="2941278"/>
            <a:ext cx="171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C/CO</a:t>
            </a:r>
            <a:r>
              <a:rPr lang="de-DE" baseline="-25000" dirty="0"/>
              <a:t>2</a:t>
            </a:r>
            <a:r>
              <a:rPr lang="de-DE" dirty="0"/>
              <a:t> = 12/44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D359975-900B-4400-99F6-77A280AE926E}"/>
              </a:ext>
            </a:extLst>
          </p:cNvPr>
          <p:cNvSpPr/>
          <p:nvPr/>
        </p:nvSpPr>
        <p:spPr>
          <a:xfrm>
            <a:off x="6541204" y="3375769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= 1/</a:t>
            </a:r>
            <a:r>
              <a:rPr lang="de-DE" dirty="0">
                <a:solidFill>
                  <a:srgbClr val="FF0000"/>
                </a:solidFill>
              </a:rPr>
              <a:t>3,66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B1609F71-2DB5-4100-A8DD-4ABEED0D0F7D}"/>
              </a:ext>
            </a:extLst>
          </p:cNvPr>
          <p:cNvCxnSpPr>
            <a:cxnSpLocks/>
          </p:cNvCxnSpPr>
          <p:nvPr/>
        </p:nvCxnSpPr>
        <p:spPr>
          <a:xfrm flipH="1">
            <a:off x="5584646" y="3810130"/>
            <a:ext cx="1656184" cy="13785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7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Zusammenhang zwischen Humusgehalt und organisch gebundenem Stickstoff in Ackerböden und Kompost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7" r="-12417"/>
          <a:stretch/>
        </p:blipFill>
        <p:spPr/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52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60472" cy="764744"/>
          </a:xfrm>
        </p:spPr>
        <p:txBody>
          <a:bodyPr>
            <a:normAutofit fontScale="90000"/>
          </a:bodyPr>
          <a:lstStyle/>
          <a:p>
            <a:pPr lvl="0"/>
            <a:r>
              <a:rPr lang="de-DE" dirty="0" smtClean="0"/>
              <a:t>Boden als CO</a:t>
            </a:r>
            <a:r>
              <a:rPr lang="de-DE" baseline="-25000" dirty="0" smtClean="0"/>
              <a:t>2</a:t>
            </a:r>
            <a:r>
              <a:rPr lang="de-DE" dirty="0" smtClean="0"/>
              <a:t>-Speicher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431146" y="1124744"/>
            <a:ext cx="8461334" cy="4680520"/>
          </a:xfrm>
        </p:spPr>
        <p:txBody>
          <a:bodyPr/>
          <a:lstStyle/>
          <a:p>
            <a:pPr marL="0" indent="0">
              <a:buNone/>
            </a:pPr>
            <a:r>
              <a:rPr lang="de-DE" u="sng" dirty="0" smtClean="0"/>
              <a:t>C-Menge in Atmosphäre: </a:t>
            </a:r>
            <a:endParaRPr lang="de-DE" u="sng" dirty="0"/>
          </a:p>
          <a:p>
            <a:pPr lvl="1">
              <a:buClr>
                <a:schemeClr val="tx1"/>
              </a:buClr>
            </a:pPr>
            <a:r>
              <a:rPr lang="de-DE" dirty="0" smtClean="0"/>
              <a:t>800 </a:t>
            </a:r>
            <a:r>
              <a:rPr lang="de-DE" dirty="0" err="1" smtClean="0"/>
              <a:t>Gt</a:t>
            </a:r>
            <a:endParaRPr lang="de-DE" dirty="0"/>
          </a:p>
          <a:p>
            <a:pPr lvl="1">
              <a:buClr>
                <a:schemeClr val="tx1"/>
              </a:buClr>
            </a:pPr>
            <a:r>
              <a:rPr lang="de-DE" dirty="0" smtClean="0"/>
              <a:t>15 t über einem Hektar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u="sng" dirty="0" smtClean="0"/>
              <a:t>C-Mengen Deutschland: </a:t>
            </a:r>
            <a:endParaRPr lang="de-DE" u="sng" dirty="0"/>
          </a:p>
          <a:p>
            <a:pPr lvl="1">
              <a:buClrTx/>
            </a:pPr>
            <a:r>
              <a:rPr lang="de-DE" dirty="0" smtClean="0"/>
              <a:t>   220 </a:t>
            </a:r>
            <a:r>
              <a:rPr lang="de-DE" dirty="0" err="1" smtClean="0"/>
              <a:t>Mio</a:t>
            </a:r>
            <a:r>
              <a:rPr lang="de-DE" dirty="0" smtClean="0"/>
              <a:t> t/Jahr Emissionen</a:t>
            </a:r>
          </a:p>
          <a:p>
            <a:pPr lvl="1">
              <a:buClrTx/>
            </a:pPr>
            <a:r>
              <a:rPr lang="de-DE" dirty="0"/>
              <a:t> </a:t>
            </a:r>
            <a:r>
              <a:rPr lang="de-DE" dirty="0" smtClean="0"/>
              <a:t>  560 </a:t>
            </a:r>
            <a:r>
              <a:rPr lang="de-DE" dirty="0" err="1" smtClean="0"/>
              <a:t>Mio</a:t>
            </a:r>
            <a:r>
              <a:rPr lang="de-DE" dirty="0" smtClean="0"/>
              <a:t> t in Atmosphäre über Grund</a:t>
            </a:r>
          </a:p>
          <a:p>
            <a:pPr lvl="1">
              <a:buClrTx/>
            </a:pPr>
            <a:r>
              <a:rPr lang="de-DE" dirty="0" smtClean="0"/>
              <a:t>2.400 Mio. t in </a:t>
            </a:r>
            <a:r>
              <a:rPr lang="de-DE" dirty="0" err="1" smtClean="0"/>
              <a:t>landw</a:t>
            </a:r>
            <a:r>
              <a:rPr lang="de-DE" dirty="0" smtClean="0"/>
              <a:t>. Böden</a:t>
            </a:r>
            <a:endParaRPr lang="de-DE" dirty="0"/>
          </a:p>
          <a:p>
            <a:pPr marL="18000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: Luft – Wasser – Boden – „Energie“</a:t>
            </a:r>
            <a:endParaRPr lang="de-DE" b="1" dirty="0"/>
          </a:p>
          <a:p>
            <a:pPr lvl="1">
              <a:buClrTx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55C6-F744-4663-BAE3-3DBF8E925AC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C6E214AE-8B55-43D7-B1F4-DC5560176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6820" y="6339763"/>
            <a:ext cx="6336704" cy="365125"/>
          </a:xfrm>
        </p:spPr>
        <p:txBody>
          <a:bodyPr/>
          <a:lstStyle/>
          <a:p>
            <a:r>
              <a:rPr lang="de-DE" smtClean="0"/>
              <a:t>VHE e.V. • Michael Schneider• 30.03.2019 • Jülich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4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60000" y="5629377"/>
            <a:ext cx="529213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>
                <a:solidFill>
                  <a:srgbClr val="00ACF0"/>
                </a:solidFill>
                <a:latin typeface="+mj-lt"/>
              </a:rPr>
              <a:t>Verband der Humus- und Erdenwirtschaft e.V.</a:t>
            </a:r>
          </a:p>
          <a:p>
            <a:pPr>
              <a:lnSpc>
                <a:spcPts val="2800"/>
              </a:lnSpc>
            </a:pPr>
            <a:r>
              <a:rPr lang="de-DE" dirty="0">
                <a:solidFill>
                  <a:srgbClr val="00ACF0"/>
                </a:solidFill>
                <a:latin typeface="+mj-lt"/>
              </a:rPr>
              <a:t>Michael Schneider</a:t>
            </a:r>
          </a:p>
          <a:p>
            <a:pPr>
              <a:lnSpc>
                <a:spcPts val="2800"/>
              </a:lnSpc>
            </a:pPr>
            <a:r>
              <a:rPr lang="de-DE" dirty="0">
                <a:solidFill>
                  <a:srgbClr val="00ACF0"/>
                </a:solidFill>
                <a:latin typeface="+mj-lt"/>
              </a:rPr>
              <a:t>schneider@vhe.de </a:t>
            </a:r>
            <a:r>
              <a:rPr lang="de-DE" dirty="0">
                <a:solidFill>
                  <a:srgbClr val="00ACF0"/>
                </a:solidFill>
                <a:latin typeface="+mj-lt"/>
                <a:cs typeface="Arial"/>
              </a:rPr>
              <a:t>• www.vhe.de</a:t>
            </a:r>
            <a:endParaRPr lang="de-DE" dirty="0">
              <a:solidFill>
                <a:srgbClr val="00AC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1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2013_VHE">
  <a:themeElements>
    <a:clrScheme name="VH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78B4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H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ustom Color 1">
      <a:srgbClr val="78B428"/>
    </a:custClr>
    <a:custClr name="Custom Color 2">
      <a:srgbClr val="0075A4"/>
    </a:custClr>
    <a:custClr name="Custom Color 3">
      <a:srgbClr val="DC911B"/>
    </a:custClr>
    <a:custClr name="Custom Color 4">
      <a:srgbClr val="641400"/>
    </a:custClr>
    <a:custClr name="Custom Color 5">
      <a:srgbClr val="FECB00"/>
    </a:custClr>
    <a:custClr name="Custom Color 6">
      <a:srgbClr val="B02300"/>
    </a:custClr>
    <a:custClr name="Custom Color 7">
      <a:srgbClr val="8C5096"/>
    </a:custClr>
    <a:custClr name="Custom Color 8">
      <a:srgbClr val="C3C341"/>
    </a:custClr>
    <a:custClr name="Custom Color 9">
      <a:srgbClr val="3C6400"/>
    </a:custClr>
    <a:custClr name="Custom Color 10">
      <a:srgbClr val="00ACF0"/>
    </a:custClr>
    <a:custClr name="Custom Color 11">
      <a:srgbClr val="23506E"/>
    </a:custClr>
    <a:custClr name="Custom Color 12">
      <a:srgbClr val="9B9B9B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Folienmaster_2013_VHE</Template>
  <TotalTime>0</TotalTime>
  <Words>327</Words>
  <Application>Microsoft Office PowerPoint</Application>
  <PresentationFormat>Bildschirmpräsentation (4:3)</PresentationFormat>
  <Paragraphs>55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Folienmaster_2013_VHE</vt:lpstr>
      <vt:lpstr>Die Bedeutung der Kreislaufwirtschaft für den Strukturwandel im Rheinischen Revier</vt:lpstr>
      <vt:lpstr>Kompostproduktion in Deutschland</vt:lpstr>
      <vt:lpstr>Biogut Rotte </vt:lpstr>
      <vt:lpstr>PowerPoint-Präsentation</vt:lpstr>
      <vt:lpstr>Zusammenhang zwischen Humusgehalt und organisch gebundenem Stickstoff in Ackerböden und Kompost</vt:lpstr>
      <vt:lpstr>Boden als CO2-Speicher </vt:lpstr>
      <vt:lpstr>PowerPoint-Präsentation</vt:lpstr>
    </vt:vector>
  </TitlesOfParts>
  <Company>VHE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praktikant</dc:creator>
  <cp:lastModifiedBy>Schneider, Michael</cp:lastModifiedBy>
  <cp:revision>417</cp:revision>
  <dcterms:created xsi:type="dcterms:W3CDTF">2013-10-08T11:42:11Z</dcterms:created>
  <dcterms:modified xsi:type="dcterms:W3CDTF">2019-08-07T07:53:03Z</dcterms:modified>
</cp:coreProperties>
</file>